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357" r:id="rId1"/>
  </p:sldMasterIdLst>
  <p:notesMasterIdLst>
    <p:notesMasterId r:id="rId39"/>
  </p:notesMasterIdLst>
  <p:handoutMasterIdLst>
    <p:handoutMasterId r:id="rId40"/>
  </p:handoutMasterIdLst>
  <p:sldIdLst>
    <p:sldId id="341" r:id="rId2"/>
    <p:sldId id="393" r:id="rId3"/>
    <p:sldId id="458" r:id="rId4"/>
    <p:sldId id="508" r:id="rId5"/>
    <p:sldId id="528" r:id="rId6"/>
    <p:sldId id="529" r:id="rId7"/>
    <p:sldId id="530" r:id="rId8"/>
    <p:sldId id="531" r:id="rId9"/>
    <p:sldId id="532" r:id="rId10"/>
    <p:sldId id="502" r:id="rId11"/>
    <p:sldId id="504" r:id="rId12"/>
    <p:sldId id="527" r:id="rId13"/>
    <p:sldId id="505" r:id="rId14"/>
    <p:sldId id="550" r:id="rId15"/>
    <p:sldId id="513" r:id="rId16"/>
    <p:sldId id="514" r:id="rId17"/>
    <p:sldId id="551" r:id="rId18"/>
    <p:sldId id="515" r:id="rId19"/>
    <p:sldId id="517" r:id="rId20"/>
    <p:sldId id="520" r:id="rId21"/>
    <p:sldId id="495" r:id="rId22"/>
    <p:sldId id="468" r:id="rId23"/>
    <p:sldId id="533" r:id="rId24"/>
    <p:sldId id="534" r:id="rId25"/>
    <p:sldId id="535" r:id="rId26"/>
    <p:sldId id="537" r:id="rId27"/>
    <p:sldId id="536" r:id="rId28"/>
    <p:sldId id="538" r:id="rId29"/>
    <p:sldId id="539" r:id="rId30"/>
    <p:sldId id="540" r:id="rId31"/>
    <p:sldId id="541" r:id="rId32"/>
    <p:sldId id="543" r:id="rId33"/>
    <p:sldId id="545" r:id="rId34"/>
    <p:sldId id="544" r:id="rId35"/>
    <p:sldId id="546" r:id="rId36"/>
    <p:sldId id="547" r:id="rId37"/>
    <p:sldId id="549" r:id="rId38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FA8"/>
    <a:srgbClr val="2944B7"/>
    <a:srgbClr val="233A9B"/>
    <a:srgbClr val="003399"/>
    <a:srgbClr val="9900FF"/>
    <a:srgbClr val="FDFDFD"/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>
      <p:cViewPr>
        <p:scale>
          <a:sx n="80" d="100"/>
          <a:sy n="80" d="100"/>
        </p:scale>
        <p:origin x="-768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01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BF6208E-3A53-42D8-8B8A-30B06D51CE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01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1" tIns="45476" rIns="90951" bIns="4547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21831A2-B928-4B6E-AC22-EF4DB9B588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5B73E-A5BA-40E1-A3AB-F3FF33A093D8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ABA32-39CE-4516-9E7B-39BFCD9A43A9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7C8DE-3699-467B-9756-2987693A9A91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BD71D-088E-4818-A0AF-44D504556786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EC3B7-9357-4221-ABD4-205211657324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26A77-CC64-46A0-BE38-60E800D54858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1235F-72F2-4C45-A4EE-3F316E592B2D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6200" y="87201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51" tIns="45476" rIns="90951" bIns="45476" anchor="b"/>
          <a:lstStyle/>
          <a:p>
            <a:pPr algn="r" eaLnBrk="0" hangingPunct="0"/>
            <a:fld id="{5F24D4FD-6EA1-4AEB-AD66-6429D0512AA4}" type="slidenum">
              <a:rPr lang="en-US" sz="1200">
                <a:latin typeface="Times New Roman" pitchFamily="18" charset="0"/>
              </a:rPr>
              <a:pPr algn="r" eaLnBrk="0" hangingPunct="0"/>
              <a:t>14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9-MGA-0288-SC2011-Finals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83100"/>
            <a:ext cx="37338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EEE_TAG_BLU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512E-E3F2-459D-A139-1331AB5D21F9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6E2F-0FA4-4128-BEEC-ED2EE79969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7342-3AA0-49DC-816A-3F7BE1F2D756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7A02-557F-490C-8389-1DC6B3DF38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E801-97BD-4C28-8F16-F197DBCEE9FA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587E1-A8EA-4C79-910C-BA6F3CCD91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4970-9A9C-4AE9-9C44-FBFCF76A5D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31632-EB7B-48D4-BCAD-65A5F6FA6AB0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3D72-97C4-42D8-A66D-9FA307C27C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5310-7146-4EAE-ADB5-D1F35DBDB5A0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A097-DF24-47D2-BFD0-C6744D5FB2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2873-F108-413F-A43D-6348F67D7655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0E7C-B577-45EC-9066-2E657E6E96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944A-320D-4C08-883E-889D464F440F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4DF2-1AE3-4611-A9D6-853E14241F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4C3A-047F-4AA7-A4CC-834A6E797A18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B160-B76B-4E2A-B93F-D88D41BAC8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-MGA-0288-SC2011-PPT-Final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6248400"/>
            <a:ext cx="2898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2FE7-CC8B-467A-851B-B3F28E300DF3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FA8A-9B05-44FC-9FCE-980A462273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BD6BA20A-938F-4246-8ACD-FE34930A82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0" name="Picture 6" descr="IEEE_TAG_BLUE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96200" y="59436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riott.com/hotels/travel/sfodt-san-francisco-marriott-marqui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-coordinator@ieee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 txBox="1">
            <a:spLocks noChangeArrowheads="1"/>
          </p:cNvSpPr>
          <p:nvPr/>
        </p:nvSpPr>
        <p:spPr bwMode="auto">
          <a:xfrm>
            <a:off x="685800" y="38862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>
                <a:solidFill>
                  <a:srgbClr val="233A9B"/>
                </a:solidFill>
              </a:rPr>
              <a:t>R9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>
                <a:solidFill>
                  <a:srgbClr val="233A9B"/>
                </a:solidFill>
              </a:rPr>
              <a:t>Regional Meeting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>
                <a:solidFill>
                  <a:srgbClr val="233A9B"/>
                </a:solidFill>
              </a:rPr>
              <a:t>April 8, 2011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</a:pPr>
            <a:endParaRPr lang="en-US" sz="1200">
              <a:solidFill>
                <a:srgbClr val="233A9B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 sz="2800" b="1">
                <a:solidFill>
                  <a:srgbClr val="233A9B"/>
                </a:solidFill>
              </a:rPr>
              <a:t>Norberto Lerendegui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>
                <a:solidFill>
                  <a:srgbClr val="233A9B"/>
                </a:solidFill>
              </a:rPr>
              <a:t>R9 SC2011 Coordinator</a:t>
            </a:r>
            <a:endParaRPr lang="en-US" sz="2000" b="1">
              <a:solidFill>
                <a:srgbClr val="233A9B"/>
              </a:solidFill>
              <a:latin typeface="Verdana" pitchFamily="34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914400" y="9906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chemeClr val="bg1"/>
                </a:solidFill>
              </a:rPr>
              <a:t>Sections Congress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Monday Closing Ceremony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Change from 2008 Program</a:t>
            </a:r>
          </a:p>
          <a:p>
            <a:pPr lvl="1"/>
            <a:r>
              <a:rPr lang="en-US" sz="2400" b="1" smtClean="0">
                <a:solidFill>
                  <a:schemeClr val="accent1"/>
                </a:solidFill>
              </a:rPr>
              <a:t>Goal – keep attendees @ Congress till the end </a:t>
            </a:r>
            <a:r>
              <a:rPr lang="en-US" sz="2400" b="1" smtClean="0">
                <a:solidFill>
                  <a:schemeClr val="accent1"/>
                </a:solidFill>
                <a:sym typeface="Wingdings" pitchFamily="2" charset="2"/>
              </a:rPr>
              <a:t>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Will provide information on expected timing of events on SC2011 web page</a:t>
            </a:r>
            <a:endParaRPr lang="en-US" sz="2000" smtClean="0"/>
          </a:p>
          <a:p>
            <a:r>
              <a:rPr lang="en-US" smtClean="0">
                <a:cs typeface="ＭＳ Ｐゴシック"/>
              </a:rPr>
              <a:t>Being structured to emphasize the future &amp; the importance of keeping members engaged</a:t>
            </a:r>
          </a:p>
          <a:p>
            <a:pPr lvl="1"/>
            <a:r>
              <a:rPr lang="en-US" sz="2000" smtClean="0"/>
              <a:t>Future Direction of IEEE</a:t>
            </a:r>
          </a:p>
          <a:p>
            <a:pPr lvl="1"/>
            <a:r>
              <a:rPr lang="en-US" sz="2000" smtClean="0"/>
              <a:t>Keynote speaker  - TBD</a:t>
            </a:r>
          </a:p>
          <a:p>
            <a:pPr lvl="1"/>
            <a:r>
              <a:rPr lang="en-US" sz="2000" smtClean="0"/>
              <a:t>Voting &amp; announcement of top recommendations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F20184-E51B-42A1-91EA-1385D5874220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ＭＳ Ｐゴシック"/>
              </a:rPr>
              <a:t>Sections Congress 2011 Recommendation Process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ＭＳ Ｐゴシック"/>
              </a:rPr>
              <a:t>Recommendation process approved at November 2010 MGA Board meeting has been rolled out</a:t>
            </a:r>
          </a:p>
          <a:p>
            <a:pPr lvl="1"/>
            <a:r>
              <a:rPr lang="en-US" smtClean="0"/>
              <a:t>New instructions sent to all Region Directors and SC coordinators </a:t>
            </a:r>
          </a:p>
          <a:p>
            <a:pPr lvl="1"/>
            <a:r>
              <a:rPr lang="en-US" smtClean="0"/>
              <a:t>Communicating 2008 status to all coordinators</a:t>
            </a:r>
          </a:p>
          <a:p>
            <a:r>
              <a:rPr lang="en-US" smtClean="0">
                <a:cs typeface="ＭＳ Ｐゴシック"/>
              </a:rPr>
              <a:t>Deadline for recommendations </a:t>
            </a:r>
            <a:r>
              <a:rPr lang="en-US" b="1" smtClean="0">
                <a:solidFill>
                  <a:srgbClr val="FF0000"/>
                </a:solidFill>
                <a:cs typeface="ＭＳ Ｐゴシック"/>
              </a:rPr>
              <a:t>15 May 2011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D42C4-7C73-4F97-8C3F-26B222AC3D79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ＭＳ Ｐゴシック"/>
              </a:rPr>
              <a:t>Sections Congress – Monday Morning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>
                <a:cs typeface="ＭＳ Ｐゴシック"/>
              </a:rPr>
              <a:t>Recommendations will be presented to the primary delegates for a vote. </a:t>
            </a:r>
          </a:p>
          <a:p>
            <a:pPr>
              <a:buFont typeface="Arial" charset="0"/>
              <a:buChar char="•"/>
            </a:pPr>
            <a:endParaRPr lang="en-US" sz="2400" smtClean="0">
              <a:cs typeface="ＭＳ Ｐゴシック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cs typeface="ＭＳ Ｐゴシック"/>
              </a:rPr>
              <a:t>The top 5 recommendation in priority order will be included as part of the MGA Project list.</a:t>
            </a:r>
          </a:p>
          <a:p>
            <a:pPr lvl="1">
              <a:buFont typeface="Arial" charset="0"/>
              <a:buChar char="•"/>
            </a:pPr>
            <a:r>
              <a:rPr lang="en-US" sz="2200" smtClean="0"/>
              <a:t>Remaining projects may be included if resources are available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C66A0-B260-4508-BE6A-406DF527A6AA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68580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Poster Sessions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r>
              <a:rPr lang="en-US" sz="2000" smtClean="0">
                <a:cs typeface="ＭＳ Ｐゴシック"/>
              </a:rPr>
              <a:t>Call for posters sent to broad distribution including newsletters (Scoop and Society Sentinel) </a:t>
            </a:r>
          </a:p>
          <a:p>
            <a:r>
              <a:rPr lang="en-US" sz="2000" smtClean="0">
                <a:cs typeface="ＭＳ Ｐゴシック"/>
              </a:rPr>
              <a:t>Topics of interest to the membership in the theme of SC2011 and other potential themes/examples:</a:t>
            </a:r>
          </a:p>
          <a:p>
            <a:pPr lvl="1"/>
            <a:r>
              <a:rPr lang="en-US" sz="2000" smtClean="0"/>
              <a:t>Effective collaboration between section, society and Chapters</a:t>
            </a:r>
          </a:p>
          <a:p>
            <a:pPr lvl="1"/>
            <a:r>
              <a:rPr lang="en-US" sz="2000" smtClean="0"/>
              <a:t>Humanitarian projects</a:t>
            </a:r>
          </a:p>
          <a:p>
            <a:pPr lvl="1"/>
            <a:r>
              <a:rPr lang="en-US" sz="2000" smtClean="0"/>
              <a:t>Effective collaboration project between IEEE OUs.</a:t>
            </a:r>
          </a:p>
          <a:p>
            <a:r>
              <a:rPr lang="en-US" sz="2000" smtClean="0">
                <a:cs typeface="ＭＳ Ｐゴシック"/>
              </a:rPr>
              <a:t>Over 35 abstracts have been submitted to date.</a:t>
            </a:r>
            <a:endParaRPr lang="en-US" sz="1800" smtClean="0">
              <a:cs typeface="ＭＳ Ｐゴシック"/>
            </a:endParaRPr>
          </a:p>
          <a:p>
            <a:r>
              <a:rPr lang="en-US" sz="2000" smtClean="0">
                <a:cs typeface="ＭＳ Ｐゴシック"/>
              </a:rPr>
              <a:t>Decisions on which posters (limited to 32) by the end of April 2011</a:t>
            </a:r>
          </a:p>
          <a:p>
            <a:r>
              <a:rPr lang="en-US" sz="2000" smtClean="0">
                <a:cs typeface="ＭＳ Ｐゴシック"/>
              </a:rPr>
              <a:t>Sessions will be on Saturday/Sunday</a:t>
            </a:r>
          </a:p>
          <a:p>
            <a:endParaRPr lang="en-US" sz="2000" smtClean="0">
              <a:cs typeface="ＭＳ Ｐゴシック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D23DF0-22D2-4182-AD46-BCE7B76B1672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533400" y="609600"/>
            <a:ext cx="8077200" cy="68580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Potential R9 Posters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smtClean="0">
                <a:cs typeface="ＭＳ Ｐゴシック"/>
              </a:rPr>
              <a:t>ARGENTINA</a:t>
            </a:r>
            <a:r>
              <a:rPr lang="en-US" sz="2400" smtClean="0">
                <a:cs typeface="ＭＳ Ｐゴシック"/>
              </a:rPr>
              <a:t> – Ricardo Taborda</a:t>
            </a:r>
          </a:p>
          <a:p>
            <a:r>
              <a:rPr lang="en-GB" sz="2400" smtClean="0">
                <a:cs typeface="ＭＳ Ｐゴシック"/>
              </a:rPr>
              <a:t>Program of (Local) Distinguished Lecturers – PDL.</a:t>
            </a:r>
          </a:p>
          <a:p>
            <a:pPr>
              <a:buFont typeface="Wingdings" pitchFamily="2" charset="2"/>
              <a:buNone/>
            </a:pPr>
            <a:r>
              <a:rPr lang="es-ES" sz="1000" smtClean="0">
                <a:cs typeface="ＭＳ Ｐゴシック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ＭＳ Ｐゴシック"/>
              </a:rPr>
              <a:t>CHILE</a:t>
            </a:r>
            <a:r>
              <a:rPr lang="en-US" sz="2400" smtClean="0">
                <a:cs typeface="ＭＳ Ｐゴシック"/>
              </a:rPr>
              <a:t> – Leandro Valencia</a:t>
            </a:r>
          </a:p>
          <a:p>
            <a:r>
              <a:rPr lang="es-ES" sz="2400" smtClean="0">
                <a:cs typeface="ＭＳ Ｐゴシック"/>
              </a:rPr>
              <a:t>Atacama Solar Challenge (ASC) – The first Latin American solar car race. </a:t>
            </a:r>
          </a:p>
          <a:p>
            <a:pPr>
              <a:buFont typeface="Wingdings" pitchFamily="2" charset="2"/>
              <a:buNone/>
            </a:pPr>
            <a:endParaRPr lang="es-ES" sz="1000" smtClean="0">
              <a:cs typeface="ＭＳ Ｐゴシック"/>
            </a:endParaRPr>
          </a:p>
          <a:p>
            <a:pPr>
              <a:buFont typeface="Wingdings" pitchFamily="2" charset="2"/>
              <a:buNone/>
            </a:pPr>
            <a:r>
              <a:rPr lang="es-ES_tradnl" sz="2400" b="1" smtClean="0">
                <a:cs typeface="ＭＳ Ｐゴシック"/>
              </a:rPr>
              <a:t>URUGUAY </a:t>
            </a:r>
            <a:r>
              <a:rPr lang="es-ES_tradnl" sz="2400" smtClean="0">
                <a:cs typeface="ＭＳ Ｐゴシック"/>
              </a:rPr>
              <a:t>– Marcel Keschner</a:t>
            </a:r>
            <a:endParaRPr lang="es-ES" sz="2400" smtClean="0">
              <a:cs typeface="ＭＳ Ｐゴシック"/>
            </a:endParaRPr>
          </a:p>
          <a:p>
            <a:r>
              <a:rPr lang="en-US" sz="2400" smtClean="0">
                <a:cs typeface="ＭＳ Ｐゴシック"/>
              </a:rPr>
              <a:t>IEEE Committee for the Promotion of the Electro-Technology Industry in Latin America.</a:t>
            </a:r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A8A19982-C9A0-4A89-83CB-FE8B17F7940C}" type="slidenum">
              <a:rPr lang="en-US" sz="1000">
                <a:solidFill>
                  <a:srgbClr val="898989"/>
                </a:solidFill>
              </a:rPr>
              <a:pPr eaLnBrk="0" hangingPunct="0"/>
              <a:t>14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cs typeface="ＭＳ Ｐゴシック"/>
              </a:rPr>
              <a:t>SC 2011 Logistics</a:t>
            </a:r>
          </a:p>
        </p:txBody>
      </p:sp>
      <p:sp>
        <p:nvSpPr>
          <p:cNvPr id="4608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ES" smtClean="0">
              <a:cs typeface="ＭＳ Ｐゴシック"/>
            </a:endParaRP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7F61CD29-EBB5-4158-96F9-B70445D90313}" type="slidenum">
              <a:rPr lang="en-US" sz="1000">
                <a:solidFill>
                  <a:srgbClr val="898989"/>
                </a:solidFill>
              </a:rPr>
              <a:pPr eaLnBrk="0" hangingPunct="0"/>
              <a:t>15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Hotel Logistics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ＭＳ Ｐゴシック"/>
              </a:rPr>
              <a:t>Dates:	19 – 22 August 2011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ＭＳ Ｐゴシック"/>
              </a:rPr>
              <a:t>City:		San Francisco, CA, USA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ＭＳ Ｐゴシック"/>
              </a:rPr>
              <a:t>Hotel:	</a:t>
            </a:r>
            <a:r>
              <a:rPr lang="en-US" sz="2400" smtClean="0">
                <a:cs typeface="ＭＳ Ｐゴシック"/>
                <a:hlinkClick r:id="rId2"/>
              </a:rPr>
              <a:t>San Francisco Marriott Marquis</a:t>
            </a:r>
            <a:endParaRPr lang="en-US" sz="2400" smtClean="0">
              <a:cs typeface="ＭＳ Ｐゴシック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ＭＳ Ｐゴシック"/>
              </a:rPr>
              <a:t>Rate:		$225 USD + taxes*  ($260 with taxes)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ＭＳ Ｐゴシック"/>
              </a:rPr>
              <a:t>Airports:	San Francisco (SFO) – 13 miles/21 km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ＭＳ Ｐゴシック"/>
              </a:rPr>
              <a:t>			Oakland (OAK) – 19 miles/30 km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ＭＳ Ｐゴシック"/>
              </a:rPr>
              <a:t>			San Jose, CA (SJC) – 45 miles/72 km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ＭＳ Ｐゴシック"/>
              </a:rPr>
              <a:t>			Mass Transit to downtown SF is available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cs typeface="ＭＳ Ｐゴシック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cs typeface="ＭＳ Ｐゴシック"/>
              </a:rPr>
              <a:t>* IEEE has rate protection clause in contract. If a lower rate is offered over dates of SC2011, the IEEE rate would be adjusted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cs typeface="ＭＳ Ｐゴシック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cs typeface="ＭＳ Ｐゴシック"/>
            </a:endParaRPr>
          </a:p>
        </p:txBody>
      </p:sp>
      <p:sp>
        <p:nvSpPr>
          <p:cNvPr id="47107" name="Slide Number Placeholder 3"/>
          <p:cNvSpPr txBox="1">
            <a:spLocks/>
          </p:cNvSpPr>
          <p:nvPr/>
        </p:nvSpPr>
        <p:spPr bwMode="auto">
          <a:xfrm>
            <a:off x="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8B656A0-BDAA-403D-BFFF-5FC897B0EB97}" type="slidenum">
              <a:rPr lang="en-US" sz="1400"/>
              <a:pPr eaLnBrk="0" hangingPunct="0"/>
              <a:t>16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1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5206C18C-E066-4B07-B30B-B48FC0E7B5B7}" type="slidenum">
              <a:rPr lang="en-US" sz="1000">
                <a:solidFill>
                  <a:srgbClr val="898989"/>
                </a:solidFill>
              </a:rPr>
              <a:pPr eaLnBrk="0" hangingPunct="0"/>
              <a:t>17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/>
          <a:srcRect l="44237" t="46875" r="24609" b="10938"/>
          <a:stretch>
            <a:fillRect/>
          </a:stretch>
        </p:blipFill>
        <p:spPr bwMode="auto">
          <a:xfrm>
            <a:off x="4267200" y="1828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/>
          <a:srcRect l="33646" t="42969" r="38318" b="14844"/>
          <a:stretch>
            <a:fillRect/>
          </a:stretch>
        </p:blipFill>
        <p:spPr bwMode="auto">
          <a:xfrm>
            <a:off x="457200" y="18288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609600"/>
            <a:ext cx="7772400" cy="91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2" charset="-128"/>
              </a:rPr>
              <a:t>Where is San Francisco, CA?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Registration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cs typeface="ＭＳ Ｐゴシック"/>
              </a:rPr>
              <a:t>Delegates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$525 USD/$575 USD (after 22 July)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Covers all meals associated with Congress events (except Sunday evening), including Honors Ceremony.   </a:t>
            </a:r>
          </a:p>
          <a:p>
            <a:pPr>
              <a:lnSpc>
                <a:spcPct val="80000"/>
              </a:lnSpc>
            </a:pPr>
            <a:endParaRPr lang="en-US" smtClean="0"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cs typeface="ＭＳ Ｐゴシック"/>
              </a:rPr>
              <a:t>Partners/Children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$350 USD – Adults/$400 USD (after 22 July)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$150 USD - Ages of 7 -17/$200 USD (after 22 July)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Cover breakfast (Saturday, Sunday, Monday) &amp; evening events (Friday, Saturday). 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No fee for children under 6 and below</a:t>
            </a:r>
          </a:p>
          <a:p>
            <a:pPr>
              <a:lnSpc>
                <a:spcPct val="80000"/>
              </a:lnSpc>
            </a:pPr>
            <a:endParaRPr lang="en-US" smtClean="0"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cs typeface="ＭＳ Ｐゴシック"/>
              </a:rPr>
              <a:t>Registration will open April 2011</a:t>
            </a:r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446A20E4-ABFA-4E6E-843A-909927FAE067}" type="slidenum">
              <a:rPr lang="en-US" sz="1000">
                <a:solidFill>
                  <a:srgbClr val="898989"/>
                </a:solidFill>
              </a:rPr>
              <a:pPr/>
              <a:t>18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ＭＳ Ｐゴシック"/>
              </a:rPr>
              <a:t>Expected Expenses - Attendees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$525 – Registration *</a:t>
            </a:r>
          </a:p>
          <a:p>
            <a:r>
              <a:rPr lang="en-US" smtClean="0">
                <a:cs typeface="ＭＳ Ｐゴシック"/>
              </a:rPr>
              <a:t>$780 – Sleeping Room (3 nights)*</a:t>
            </a:r>
          </a:p>
          <a:p>
            <a:r>
              <a:rPr lang="en-US" smtClean="0">
                <a:cs typeface="ＭＳ Ｐゴシック"/>
              </a:rPr>
              <a:t>$200 – Misc expenses</a:t>
            </a:r>
          </a:p>
          <a:p>
            <a:r>
              <a:rPr lang="en-US" b="1" smtClean="0">
                <a:cs typeface="ＭＳ Ｐゴシック"/>
              </a:rPr>
              <a:t>$1,505 - Total</a:t>
            </a:r>
          </a:p>
          <a:p>
            <a:pPr lvl="1"/>
            <a:r>
              <a:rPr lang="en-US" smtClean="0"/>
              <a:t>* Covered by MGA </a:t>
            </a:r>
          </a:p>
          <a:p>
            <a:endParaRPr lang="en-US" smtClean="0">
              <a:cs typeface="ＭＳ Ｐゴシック"/>
            </a:endParaRPr>
          </a:p>
          <a:p>
            <a:r>
              <a:rPr lang="en-US" smtClean="0">
                <a:cs typeface="ＭＳ Ｐゴシック"/>
              </a:rPr>
              <a:t>Average Airfare</a:t>
            </a:r>
          </a:p>
          <a:p>
            <a:pPr lvl="1"/>
            <a:r>
              <a:rPr lang="en-US" sz="2400" smtClean="0"/>
              <a:t>$400 – within USA &amp; Canada</a:t>
            </a:r>
          </a:p>
          <a:p>
            <a:pPr lvl="1"/>
            <a:r>
              <a:rPr lang="en-US" sz="2400" smtClean="0"/>
              <a:t>$1,000 - $1,200 – Outside North America</a:t>
            </a:r>
          </a:p>
          <a:p>
            <a:endParaRPr lang="en-US" smtClean="0"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B57471-37FE-4487-836B-261D0C3908E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Sections Congress Committee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029200"/>
          </a:xfrm>
        </p:spPr>
        <p:txBody>
          <a:bodyPr/>
          <a:lstStyle/>
          <a:p>
            <a:pPr eaLnBrk="1" hangingPunct="1"/>
            <a:r>
              <a:rPr lang="en-US" sz="1600" smtClean="0">
                <a:cs typeface="ＭＳ Ｐゴシック"/>
              </a:rPr>
              <a:t>Tom Coughlin, Chair</a:t>
            </a:r>
          </a:p>
          <a:p>
            <a:pPr eaLnBrk="1" hangingPunct="1"/>
            <a:r>
              <a:rPr lang="en-US" sz="1600" smtClean="0">
                <a:cs typeface="ＭＳ Ｐゴシック"/>
              </a:rPr>
              <a:t>Paul Fortier, Past Chair</a:t>
            </a:r>
          </a:p>
          <a:p>
            <a:pPr eaLnBrk="1" hangingPunct="1"/>
            <a:r>
              <a:rPr lang="en-US" sz="1600" smtClean="0">
                <a:cs typeface="ＭＳ Ｐゴシック"/>
              </a:rPr>
              <a:t>Loretta Arellano, Program Committee</a:t>
            </a:r>
          </a:p>
          <a:p>
            <a:pPr eaLnBrk="1" hangingPunct="1"/>
            <a:r>
              <a:rPr lang="en-US" sz="1600" smtClean="0">
                <a:cs typeface="ＭＳ Ｐゴシック"/>
              </a:rPr>
              <a:t>Roger Hoyt, Local Organizing Committee</a:t>
            </a:r>
          </a:p>
          <a:p>
            <a:pPr eaLnBrk="1" hangingPunct="1"/>
            <a:r>
              <a:rPr lang="en-US" sz="1600" smtClean="0">
                <a:cs typeface="ＭＳ Ｐゴシック"/>
              </a:rPr>
              <a:t>Paul Kostek, Fund Raising Committee</a:t>
            </a:r>
          </a:p>
          <a:p>
            <a:pPr eaLnBrk="1" hangingPunct="1"/>
            <a:r>
              <a:rPr lang="en-US" sz="1600" smtClean="0">
                <a:cs typeface="ＭＳ Ｐゴシック"/>
              </a:rPr>
              <a:t>Leonard Bond, 2009/2010 Region 6 Director</a:t>
            </a:r>
          </a:p>
          <a:p>
            <a:pPr eaLnBrk="1" hangingPunct="1"/>
            <a:r>
              <a:rPr lang="en-US" sz="1600" smtClean="0">
                <a:cs typeface="ＭＳ Ｐゴシック"/>
              </a:rPr>
              <a:t>Ed Perkins, 2011/2012 Region 6 Director</a:t>
            </a:r>
          </a:p>
          <a:p>
            <a:pPr eaLnBrk="1" hangingPunct="1"/>
            <a:r>
              <a:rPr lang="en-US" sz="1600" smtClean="0">
                <a:cs typeface="ＭＳ Ｐゴシック"/>
              </a:rPr>
              <a:t>Mike Andrews, 2013/2014 Region 6 Director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>
              <a:cs typeface="ＭＳ Ｐゴシック"/>
            </a:endParaRPr>
          </a:p>
          <a:p>
            <a:pPr eaLnBrk="1" hangingPunct="1"/>
            <a:r>
              <a:rPr lang="en-US" sz="1600" smtClean="0">
                <a:cs typeface="ＭＳ Ｐゴシック"/>
              </a:rPr>
              <a:t>Howard Michel, MGA VP/MGA Board Chair</a:t>
            </a:r>
          </a:p>
          <a:p>
            <a:pPr eaLnBrk="1" hangingPunct="1"/>
            <a:r>
              <a:rPr lang="en-US" sz="1600" smtClean="0">
                <a:cs typeface="ＭＳ Ｐゴシック"/>
              </a:rPr>
              <a:t>Babak Beheshti, Chair – MGA Geographic Unit Operations Committee</a:t>
            </a:r>
          </a:p>
          <a:p>
            <a:pPr eaLnBrk="1" hangingPunct="1"/>
            <a:r>
              <a:rPr lang="en-US" sz="2000" b="1" smtClean="0">
                <a:cs typeface="ＭＳ Ｐゴシック"/>
              </a:rPr>
              <a:t>Cecelia Jankowski, Managing Director – MGA</a:t>
            </a:r>
          </a:p>
          <a:p>
            <a:pPr eaLnBrk="1" hangingPunct="1"/>
            <a:r>
              <a:rPr lang="en-US" sz="2000" b="1" smtClean="0">
                <a:cs typeface="ＭＳ Ｐゴシック"/>
              </a:rPr>
              <a:t>Cheryl Sinauskas, Director – Geographic Activities</a:t>
            </a:r>
          </a:p>
          <a:p>
            <a:pPr eaLnBrk="1" hangingPunct="1"/>
            <a:r>
              <a:rPr lang="en-US" sz="1600" smtClean="0">
                <a:cs typeface="ＭＳ Ｐゴシック"/>
              </a:rPr>
              <a:t>Dan Toland – MGA Geographic Activities</a:t>
            </a:r>
            <a:r>
              <a:rPr lang="en-US" sz="1600" b="1" smtClean="0">
                <a:cs typeface="ＭＳ Ｐゴシック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1600" b="1" smtClean="0">
              <a:cs typeface="ＭＳ Ｐゴシック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1600" smtClean="0">
                <a:cs typeface="ＭＳ Ｐゴシック"/>
                <a:hlinkClick r:id="rId2"/>
              </a:rPr>
              <a:t>sc-coordinator@ieee.org</a:t>
            </a:r>
            <a:r>
              <a:rPr lang="en-US" sz="1600" smtClean="0">
                <a:cs typeface="ＭＳ Ｐゴシック"/>
              </a:rPr>
              <a:t> or www.ieee.org/sc2011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D511A1-C62B-4BA3-8D9E-1F012FB6AC92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ＭＳ Ｐゴシック"/>
              </a:rPr>
              <a:t>Primary Delegate Criteria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724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/>
              <a:buAutoNum type="arabicPeriod"/>
            </a:pPr>
            <a:r>
              <a:rPr lang="en-US" sz="2000" smtClean="0">
                <a:cs typeface="ＭＳ Ｐゴシック"/>
              </a:rPr>
              <a:t>A primary delegate is a member of the Section designated by the Section Executive Committee to represent the Section at Sections Congress.  </a:t>
            </a:r>
          </a:p>
          <a:p>
            <a:pPr marL="609600" indent="-609600">
              <a:lnSpc>
                <a:spcPct val="80000"/>
              </a:lnSpc>
              <a:buFont typeface="Monotype Sorts"/>
              <a:buAutoNum type="arabicPeriod"/>
            </a:pPr>
            <a:endParaRPr lang="en-US" sz="2000" smtClean="0">
              <a:cs typeface="ＭＳ Ｐゴシック"/>
            </a:endParaRPr>
          </a:p>
          <a:p>
            <a:pPr marL="609600" indent="-609600">
              <a:lnSpc>
                <a:spcPct val="80000"/>
              </a:lnSpc>
              <a:buFont typeface="Monotype Sorts"/>
              <a:buAutoNum type="arabicPeriod"/>
            </a:pPr>
            <a:r>
              <a:rPr lang="en-US" sz="2000" smtClean="0">
                <a:cs typeface="ＭＳ Ｐゴシック"/>
              </a:rPr>
              <a:t>It is strongly encouraged that the individual be a first time Sections Congress attendee and the Sections should try to fund a younger member (i.e. GOLD).</a:t>
            </a:r>
          </a:p>
          <a:p>
            <a:pPr marL="609600" indent="-609600">
              <a:lnSpc>
                <a:spcPct val="80000"/>
              </a:lnSpc>
              <a:buFont typeface="Monotype Sorts"/>
              <a:buAutoNum type="arabicPeriod"/>
            </a:pPr>
            <a:endParaRPr lang="en-US" sz="2000" smtClean="0">
              <a:cs typeface="ＭＳ Ｐゴシック"/>
            </a:endParaRPr>
          </a:p>
          <a:p>
            <a:pPr marL="609600" indent="-609600">
              <a:lnSpc>
                <a:spcPct val="80000"/>
              </a:lnSpc>
              <a:buFont typeface="Monotype Sorts"/>
              <a:buAutoNum type="arabicPeriod"/>
            </a:pPr>
            <a:r>
              <a:rPr lang="en-US" sz="2000" smtClean="0">
                <a:cs typeface="ＭＳ Ｐゴシック"/>
              </a:rPr>
              <a:t>The primary delegate must be of Graduate Student Member grade or higher in the Section.  </a:t>
            </a:r>
          </a:p>
          <a:p>
            <a:pPr marL="609600" indent="-609600">
              <a:lnSpc>
                <a:spcPct val="80000"/>
              </a:lnSpc>
              <a:buFont typeface="Monotype Sorts"/>
              <a:buAutoNum type="arabicPeriod"/>
            </a:pPr>
            <a:endParaRPr lang="en-US" sz="2000" smtClean="0">
              <a:cs typeface="ＭＳ Ｐゴシック"/>
            </a:endParaRPr>
          </a:p>
          <a:p>
            <a:pPr marL="609600" indent="-609600">
              <a:lnSpc>
                <a:spcPct val="80000"/>
              </a:lnSpc>
              <a:buFont typeface="Monotype Sorts"/>
              <a:buAutoNum type="arabicPeriod"/>
            </a:pPr>
            <a:r>
              <a:rPr lang="en-US" sz="2000" smtClean="0">
                <a:cs typeface="ＭＳ Ｐゴシック"/>
              </a:rPr>
              <a:t>A Section must be current in all reporting requirements in order to send a primary delegate.   A Region Director can approve an exemption to this requirement.</a:t>
            </a:r>
          </a:p>
          <a:p>
            <a:pPr marL="609600" indent="-609600">
              <a:lnSpc>
                <a:spcPct val="80000"/>
              </a:lnSpc>
              <a:buFont typeface="Monotype Sorts"/>
              <a:buAutoNum type="arabicPeriod"/>
            </a:pPr>
            <a:endParaRPr lang="en-US" sz="2000" smtClean="0">
              <a:cs typeface="ＭＳ Ｐゴシック"/>
            </a:endParaRP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cs typeface="ＭＳ Ｐゴシック"/>
              </a:rPr>
              <a:t>Submit the list of primary delegates by 22 July 2011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4"/>
          <p:cNvSpPr txBox="1">
            <a:spLocks noChangeArrowheads="1"/>
          </p:cNvSpPr>
          <p:nvPr/>
        </p:nvSpPr>
        <p:spPr bwMode="auto">
          <a:xfrm>
            <a:off x="228600" y="609600"/>
            <a:ext cx="5942013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000">
                <a:cs typeface="Arial" charset="0"/>
              </a:rPr>
              <a:t>                                      Computer History Museum</a:t>
            </a:r>
          </a:p>
          <a:p>
            <a:pPr algn="ctr" defTabSz="457200"/>
            <a:r>
              <a:rPr lang="en-US" sz="2000">
                <a:cs typeface="Arial" charset="0"/>
              </a:rPr>
              <a:t>                                        Sunday Night Event</a:t>
            </a:r>
          </a:p>
          <a:p>
            <a:pPr algn="ctr" defTabSz="457200"/>
            <a:r>
              <a:rPr lang="en-US" sz="2000">
                <a:cs typeface="Arial" charset="0"/>
              </a:rPr>
              <a:t>                                        Mountain View, CA</a:t>
            </a:r>
          </a:p>
          <a:p>
            <a:pPr defTabSz="457200"/>
            <a:endParaRPr lang="en-US" sz="2000">
              <a:cs typeface="Arial" charset="0"/>
            </a:endParaRPr>
          </a:p>
          <a:p>
            <a:pPr defTabSz="457200">
              <a:lnSpc>
                <a:spcPct val="90000"/>
              </a:lnSpc>
              <a:buFont typeface="Arial" charset="0"/>
              <a:buChar char="•"/>
            </a:pPr>
            <a:r>
              <a:rPr lang="en-US" sz="2000"/>
              <a:t> Renovated, comprehensive and </a:t>
            </a:r>
          </a:p>
          <a:p>
            <a:pPr defTabSz="457200">
              <a:lnSpc>
                <a:spcPct val="90000"/>
              </a:lnSpc>
            </a:pPr>
            <a:r>
              <a:rPr lang="en-US" sz="2000"/>
              <a:t>interactive computer exhibit opened</a:t>
            </a:r>
          </a:p>
          <a:p>
            <a:pPr defTabSz="457200">
              <a:lnSpc>
                <a:spcPct val="90000"/>
              </a:lnSpc>
            </a:pPr>
            <a:r>
              <a:rPr lang="en-US" sz="2000"/>
              <a:t> in January 2011</a:t>
            </a:r>
          </a:p>
          <a:p>
            <a:pPr defTabSz="457200">
              <a:lnSpc>
                <a:spcPct val="90000"/>
              </a:lnSpc>
            </a:pPr>
            <a:endParaRPr lang="en-US" sz="2000"/>
          </a:p>
          <a:p>
            <a:pPr defTabSz="457200">
              <a:lnSpc>
                <a:spcPct val="90000"/>
              </a:lnSpc>
              <a:buFont typeface="Arial" charset="0"/>
              <a:buChar char="•"/>
            </a:pPr>
            <a:r>
              <a:rPr lang="en-US" sz="2000"/>
              <a:t> Attendees will have a chance to see </a:t>
            </a:r>
          </a:p>
          <a:p>
            <a:pPr defTabSz="457200">
              <a:lnSpc>
                <a:spcPct val="90000"/>
              </a:lnSpc>
            </a:pPr>
            <a:r>
              <a:rPr lang="en-US" sz="2000"/>
              <a:t>the exhibit and enjoy a reception </a:t>
            </a:r>
          </a:p>
          <a:p>
            <a:pPr defTabSz="457200"/>
            <a:endParaRPr lang="en-US" sz="2000">
              <a:cs typeface="Arial" charset="0"/>
            </a:endParaRPr>
          </a:p>
          <a:p>
            <a:pPr defTabSz="457200"/>
            <a:r>
              <a:rPr lang="en-US" sz="2000">
                <a:cs typeface="Arial" charset="0"/>
              </a:rPr>
              <a:t>World’s largest International Collection </a:t>
            </a:r>
          </a:p>
          <a:p>
            <a:pPr defTabSz="457200"/>
            <a:r>
              <a:rPr lang="en-US" sz="2000">
                <a:cs typeface="Arial" charset="0"/>
              </a:rPr>
              <a:t>of Computing Artifacts</a:t>
            </a:r>
          </a:p>
          <a:p>
            <a:pPr lvl="1" defTabSz="457200"/>
            <a:r>
              <a:rPr lang="en-US" sz="2000">
                <a:cs typeface="Arial" charset="0"/>
              </a:rPr>
              <a:t>Hardware</a:t>
            </a:r>
          </a:p>
          <a:p>
            <a:pPr lvl="1" defTabSz="457200"/>
            <a:r>
              <a:rPr lang="en-US" sz="2000">
                <a:cs typeface="Arial" charset="0"/>
              </a:rPr>
              <a:t>Photos</a:t>
            </a:r>
          </a:p>
          <a:p>
            <a:pPr lvl="1" defTabSz="457200"/>
            <a:r>
              <a:rPr lang="en-US" sz="2000">
                <a:cs typeface="Arial" charset="0"/>
              </a:rPr>
              <a:t>Images</a:t>
            </a:r>
          </a:p>
          <a:p>
            <a:pPr lvl="1" defTabSz="457200"/>
            <a:r>
              <a:rPr lang="en-US" sz="2000">
                <a:cs typeface="Arial" charset="0"/>
              </a:rPr>
              <a:t>Documents</a:t>
            </a:r>
          </a:p>
          <a:p>
            <a:pPr lvl="1" defTabSz="457200"/>
            <a:r>
              <a:rPr lang="en-US" sz="2000">
                <a:cs typeface="Arial" charset="0"/>
              </a:rPr>
              <a:t>Software</a:t>
            </a:r>
          </a:p>
          <a:p>
            <a:pPr defTabSz="457200"/>
            <a:endParaRPr lang="en-US" sz="2000">
              <a:cs typeface="Arial" charset="0"/>
            </a:endParaRPr>
          </a:p>
          <a:p>
            <a:pPr defTabSz="457200"/>
            <a:endParaRPr lang="en-US" sz="2000">
              <a:cs typeface="Arial" charset="0"/>
            </a:endParaRPr>
          </a:p>
          <a:p>
            <a:pPr defTabSz="457200"/>
            <a:endParaRPr lang="en-US" sz="2000">
              <a:cs typeface="Arial" charset="0"/>
            </a:endParaRPr>
          </a:p>
          <a:p>
            <a:pPr defTabSz="457200"/>
            <a:endParaRPr lang="en-US" sz="1800">
              <a:latin typeface="Calibri" pitchFamily="34" charset="0"/>
              <a:cs typeface="Arial" charset="0"/>
            </a:endParaRPr>
          </a:p>
          <a:p>
            <a:pPr defTabSz="457200"/>
            <a:endParaRPr lang="en-US" sz="1800">
              <a:latin typeface="Calibri" pitchFamily="34" charset="0"/>
              <a:cs typeface="Arial" charset="0"/>
            </a:endParaRPr>
          </a:p>
          <a:p>
            <a:pPr defTabSz="457200"/>
            <a:endParaRPr lang="en-US" sz="1800">
              <a:latin typeface="Calibri" pitchFamily="34" charset="0"/>
              <a:cs typeface="Arial" charset="0"/>
            </a:endParaRPr>
          </a:p>
        </p:txBody>
      </p:sp>
      <p:pic>
        <p:nvPicPr>
          <p:cNvPr id="5734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465138"/>
            <a:ext cx="262413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133600"/>
            <a:ext cx="262413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0" y="465138"/>
            <a:ext cx="262413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460750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3460750" y="-2262188"/>
            <a:ext cx="0" cy="1138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72900" b="1">
              <a:solidFill>
                <a:srgbClr val="434343"/>
              </a:solidFill>
              <a:cs typeface="Arial" charset="0"/>
            </a:endParaRPr>
          </a:p>
          <a:p>
            <a:pPr eaLnBrk="0" hangingPunct="0"/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4632325" y="3355975"/>
            <a:ext cx="508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2" name="Rectangle 10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3" name="Rectangle 11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4" name="Rectangle 12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5" name="Rectangle 13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6" name="Rectangle 14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7" name="Rectangle 15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8" name="Rectangle 16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59" name="Rectangle 17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60" name="Rectangle 18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61" name="Rectangle 19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62" name="Rectangle 20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63" name="Rectangle 21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64" name="Rectangle 22"/>
          <p:cNvSpPr>
            <a:spLocks noChangeArrowheads="1"/>
          </p:cNvSpPr>
          <p:nvPr/>
        </p:nvSpPr>
        <p:spPr bwMode="auto">
          <a:xfrm>
            <a:off x="3281363" y="4402138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65" name="Rectangle 23"/>
          <p:cNvSpPr>
            <a:spLocks noChangeArrowheads="1"/>
          </p:cNvSpPr>
          <p:nvPr/>
        </p:nvSpPr>
        <p:spPr bwMode="auto">
          <a:xfrm>
            <a:off x="3424238" y="3270250"/>
            <a:ext cx="0" cy="411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900">
              <a:cs typeface="Arial" charset="0"/>
            </a:endParaRPr>
          </a:p>
          <a:p>
            <a:pPr eaLnBrk="0" hangingPunct="0"/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57366" name="Rectangle 24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67" name="Rectangle 25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68" name="Rectangle 26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69" name="Rectangle 27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70" name="Rectangle 28"/>
          <p:cNvSpPr>
            <a:spLocks noChangeArrowheads="1"/>
          </p:cNvSpPr>
          <p:nvPr/>
        </p:nvSpPr>
        <p:spPr bwMode="auto">
          <a:xfrm>
            <a:off x="3281363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pic>
        <p:nvPicPr>
          <p:cNvPr id="57371" name="Picture 29" descr="noth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4238" y="3270250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2" name="Picture 30" descr="noth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4238" y="3270250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3" name="Rectangle 31"/>
          <p:cNvSpPr>
            <a:spLocks noChangeArrowheads="1"/>
          </p:cNvSpPr>
          <p:nvPr/>
        </p:nvSpPr>
        <p:spPr bwMode="auto">
          <a:xfrm>
            <a:off x="3460750" y="3355975"/>
            <a:ext cx="21431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57374" name="AutoShape 32" descr="transaction?transaction=log&amp;t=m&amp;c=1&amp;c2=1&amp;s=74999&amp;lat=37"/>
          <p:cNvSpPr>
            <a:spLocks noChangeAspect="1" noChangeArrowheads="1"/>
          </p:cNvSpPr>
          <p:nvPr/>
        </p:nvSpPr>
        <p:spPr bwMode="auto">
          <a:xfrm>
            <a:off x="3476625" y="36814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pic>
        <p:nvPicPr>
          <p:cNvPr id="57375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752600"/>
            <a:ext cx="41751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6" name="Text Box 34"/>
          <p:cNvSpPr txBox="1">
            <a:spLocks noChangeArrowheads="1"/>
          </p:cNvSpPr>
          <p:nvPr/>
        </p:nvSpPr>
        <p:spPr bwMode="auto">
          <a:xfrm>
            <a:off x="2971800" y="4495800"/>
            <a:ext cx="228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cs typeface="Arial" charset="0"/>
              </a:rPr>
              <a:t>36.4 miles</a:t>
            </a:r>
            <a:r>
              <a:rPr lang="en-US" sz="1800">
                <a:cs typeface="Arial" charset="0"/>
              </a:rPr>
              <a:t> from San Francisco Marriot Hotel to Computer History Museum in Mountain View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Additional Meetings with SC2011</a:t>
            </a:r>
          </a:p>
        </p:txBody>
      </p:sp>
      <p:graphicFrame>
        <p:nvGraphicFramePr>
          <p:cNvPr id="59569" name="Group 177"/>
          <p:cNvGraphicFramePr>
            <a:graphicFrameLocks noGrp="1"/>
          </p:cNvGraphicFramePr>
          <p:nvPr>
            <p:ph idx="1"/>
          </p:nvPr>
        </p:nvGraphicFramePr>
        <p:xfrm>
          <a:off x="685800" y="1295400"/>
          <a:ext cx="8164513" cy="4460875"/>
        </p:xfrm>
        <a:graphic>
          <a:graphicData uri="http://schemas.openxmlformats.org/drawingml/2006/table">
            <a:tbl>
              <a:tblPr/>
              <a:tblGrid>
                <a:gridCol w="784225"/>
                <a:gridCol w="633413"/>
                <a:gridCol w="793750"/>
                <a:gridCol w="1285875"/>
                <a:gridCol w="84137"/>
                <a:gridCol w="942975"/>
                <a:gridCol w="674688"/>
                <a:gridCol w="134937"/>
                <a:gridCol w="579438"/>
                <a:gridCol w="2251075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Start Time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End Time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Region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Event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Start Time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End Time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Reg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Event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Wed-17-Aug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  Fri-19-Aug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ExCom Meeting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3:00pm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MGA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GOLD Cmte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3:00pm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n/a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University Partnership Program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10:00pm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MGA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GOLD Summitt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12:00n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11:00am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Thu-18-Aug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12:00n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12:00n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MGA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GOLD Summitt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8:00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12:00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9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12:00n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10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3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6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8:00am 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5:00pm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8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Committee Mtg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</a:p>
                  </a:txBody>
                  <a:tcPr marL="7027" marR="7027" marT="70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Generation of Recommendations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Recommendation (no more than 50 words)</a:t>
            </a:r>
          </a:p>
          <a:p>
            <a:pPr eaLnBrk="1" hangingPunct="1"/>
            <a:r>
              <a:rPr lang="en-US" smtClean="0">
                <a:cs typeface="ＭＳ Ｐゴシック"/>
              </a:rPr>
              <a:t>Why is this recommendation being submitted? (no more than 150 words)</a:t>
            </a:r>
          </a:p>
          <a:p>
            <a:pPr eaLnBrk="1" hangingPunct="1"/>
            <a:r>
              <a:rPr lang="en-US" smtClean="0">
                <a:cs typeface="ＭＳ Ｐゴシック"/>
              </a:rPr>
              <a:t>MGA Goal/Strategy/Other goal Supported</a:t>
            </a:r>
          </a:p>
          <a:p>
            <a:pPr eaLnBrk="1" hangingPunct="1"/>
            <a:r>
              <a:rPr lang="en-US" smtClean="0">
                <a:cs typeface="ＭＳ Ｐゴシック"/>
              </a:rPr>
              <a:t>Identified measures of success (i.e. What does it take to consider this recommendation achieved?)</a:t>
            </a: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79FD21DC-4221-4234-BB96-86CDF2233D00}" type="slidenum">
              <a:rPr lang="en-US" sz="1000">
                <a:solidFill>
                  <a:srgbClr val="898989"/>
                </a:solidFill>
              </a:rPr>
              <a:pPr eaLnBrk="0" hangingPunct="0"/>
              <a:t>23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Generation of Recommendations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Was this topic/issue included as a recommendation from a previous Sections Congress</a:t>
            </a:r>
          </a:p>
          <a:p>
            <a:pPr eaLnBrk="1" hangingPunct="1"/>
            <a:r>
              <a:rPr lang="en-US" smtClean="0">
                <a:cs typeface="ＭＳ Ｐゴシック"/>
              </a:rPr>
              <a:t>Contact for additional information and Submission Date</a:t>
            </a:r>
          </a:p>
          <a:p>
            <a:pPr eaLnBrk="1" hangingPunct="1"/>
            <a:r>
              <a:rPr lang="en-US" smtClean="0">
                <a:cs typeface="ＭＳ Ｐゴシック"/>
              </a:rPr>
              <a:t>Proposed Champion for this recommendation (i.e. person who will follow up, agree to work with MGA Board in achieving this recommendation)</a:t>
            </a: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B3DAD7C3-1FE9-4605-B112-865AE1B6D3FD}" type="slidenum">
              <a:rPr lang="en-US" sz="1000">
                <a:solidFill>
                  <a:srgbClr val="898989"/>
                </a:solidFill>
              </a:rPr>
              <a:pPr eaLnBrk="0" hangingPunct="0"/>
              <a:t>24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4:</a:t>
            </a:r>
          </a:p>
          <a:p>
            <a:r>
              <a:rPr lang="en-US" smtClean="0">
                <a:cs typeface="ＭＳ Ｐゴシック"/>
              </a:rPr>
              <a:t>The MGA Board to assign staff to develop a user-friendly system and support to enable sections, chapters and affinity groups to deliver, at low cost, teleconferencing, collaborative technologies, and webinars, as a free member benefit.</a:t>
            </a: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9A6C0E08-BEC4-4D67-A749-A5292F4B9EAB}" type="slidenum">
              <a:rPr lang="en-US" sz="1000">
                <a:solidFill>
                  <a:srgbClr val="898989"/>
                </a:solidFill>
              </a:rPr>
              <a:pPr eaLnBrk="0" hangingPunct="0"/>
              <a:t>25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4 - Status: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Completed</a:t>
            </a:r>
          </a:p>
          <a:p>
            <a:pPr>
              <a:buFontTx/>
              <a:buChar char="-"/>
            </a:pPr>
            <a:r>
              <a:rPr lang="en-US" smtClean="0">
                <a:cs typeface="ＭＳ Ｐゴシック"/>
              </a:rPr>
              <a:t>DimDim web conferencing tool is available to all Regions</a:t>
            </a:r>
          </a:p>
          <a:p>
            <a:pPr>
              <a:buFontTx/>
              <a:buNone/>
            </a:pPr>
            <a:endParaRPr lang="en-US" smtClean="0">
              <a:cs typeface="ＭＳ Ｐゴシック"/>
            </a:endParaRPr>
          </a:p>
          <a:p>
            <a:pPr>
              <a:buFontTx/>
              <a:buNone/>
            </a:pPr>
            <a:r>
              <a:rPr lang="en-US" b="1" smtClean="0">
                <a:cs typeface="ＭＳ Ｐゴシック"/>
              </a:rPr>
              <a:t>Associated Project:</a:t>
            </a:r>
          </a:p>
          <a:p>
            <a:pPr>
              <a:buFontTx/>
              <a:buNone/>
            </a:pPr>
            <a:r>
              <a:rPr lang="en-US" smtClean="0">
                <a:cs typeface="ＭＳ Ｐゴシック"/>
              </a:rPr>
              <a:t>- Virtual Meetings</a:t>
            </a:r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96D98DE7-E8DC-49E3-AC4C-D2CBD5553696}" type="slidenum">
              <a:rPr lang="en-US" sz="1000">
                <a:solidFill>
                  <a:srgbClr val="898989"/>
                </a:solidFill>
              </a:rPr>
              <a:pPr eaLnBrk="0" hangingPunct="0"/>
              <a:t>26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3:</a:t>
            </a:r>
          </a:p>
          <a:p>
            <a:pPr marL="533400" indent="-533400"/>
            <a:r>
              <a:rPr lang="en-US" smtClean="0">
                <a:cs typeface="ＭＳ Ｐゴシック"/>
              </a:rPr>
              <a:t>Provide "Leadership Training Handbook (Text and Multimedia) for Section Officers,” to include: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	- Volunteer Recruitment;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	- Roles &amp; Responsibilities of Section Chair and Section Committee;</a:t>
            </a:r>
          </a:p>
          <a:p>
            <a:pPr marL="533400" indent="-533400">
              <a:buFontTx/>
              <a:buNone/>
            </a:pPr>
            <a:r>
              <a:rPr lang="en-US" smtClean="0">
                <a:cs typeface="ＭＳ Ｐゴシック"/>
              </a:rPr>
              <a:t>	- Presiding at Meetings;</a:t>
            </a:r>
          </a:p>
          <a:p>
            <a:pPr marL="533400" indent="-533400">
              <a:buFontTx/>
              <a:buNone/>
            </a:pPr>
            <a:r>
              <a:rPr lang="en-US" smtClean="0">
                <a:cs typeface="ＭＳ Ｐゴシック"/>
              </a:rPr>
              <a:t>	- Documentation - Websites &amp; Forms;</a:t>
            </a: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3FBE40ED-47E8-481E-A4C0-C1FF19437512}" type="slidenum">
              <a:rPr lang="en-US" sz="1000">
                <a:solidFill>
                  <a:srgbClr val="898989"/>
                </a:solidFill>
              </a:rPr>
              <a:pPr eaLnBrk="0" hangingPunct="0"/>
              <a:t>27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3: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	- Time Table for Elections &amp; Other Formal IEEE Required Activities;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	- Transfer of Responsibilities to Incoming Officers..</a:t>
            </a:r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3664B5FF-62B5-4763-B90F-6765559BBFA3}" type="slidenum">
              <a:rPr lang="en-US" sz="1000">
                <a:solidFill>
                  <a:srgbClr val="898989"/>
                </a:solidFill>
              </a:rPr>
              <a:pPr eaLnBrk="0" hangingPunct="0"/>
              <a:t>28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3 - Status: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Completed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The IEEE Center for Leadership Excellence includes training material for IEEE Volunteers. Five QuickStart modules were made available in 2010.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In Progress -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. . . Additional modules will be delivered prior to SC2011 including modules for Conference Organizers.</a:t>
            </a:r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22BC5F40-12FF-41DB-9617-A1BDFF368607}" type="slidenum">
              <a:rPr lang="en-US" sz="1000">
                <a:solidFill>
                  <a:srgbClr val="898989"/>
                </a:solidFill>
              </a:rPr>
              <a:pPr eaLnBrk="0" hangingPunct="0"/>
              <a:t>29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Key Milestones for SC2011 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392EBA-91A8-4E07-AC7B-BF04D242D2C3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20533" name="Group 53"/>
          <p:cNvGraphicFramePr>
            <a:graphicFrameLocks noGrp="1"/>
          </p:cNvGraphicFramePr>
          <p:nvPr/>
        </p:nvGraphicFramePr>
        <p:xfrm>
          <a:off x="228600" y="1187450"/>
          <a:ext cx="8610600" cy="4508500"/>
        </p:xfrm>
        <a:graphic>
          <a:graphicData uri="http://schemas.openxmlformats.org/drawingml/2006/table">
            <a:tbl>
              <a:tblPr/>
              <a:tblGrid>
                <a:gridCol w="1676400"/>
                <a:gridCol w="69342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7E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Deadline/Task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7E2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4 March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SC2011 Web Site updated – Completed but ongoing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15 March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Breakout Session Abstracts Finalized -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11 April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Registration Open for SC2011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15 April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Breakout Session Speakers Finalized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15 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Deadline - Recommendations from Regions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 July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Deadline – Presentations (Breakout Sessions)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21 July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Deadline – early registration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22 July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Deadline – Submission of Primary Section Delegates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 August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Recommendations distributed to all attendees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12 August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Registration Closes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3 – Associated Proyect:</a:t>
            </a:r>
          </a:p>
          <a:p>
            <a:pPr>
              <a:buFont typeface="Wingdings" pitchFamily="2" charset="2"/>
              <a:buNone/>
            </a:pPr>
            <a:endParaRPr lang="en-US" b="1" smtClean="0">
              <a:cs typeface="ＭＳ Ｐゴシック"/>
            </a:endParaRPr>
          </a:p>
          <a:p>
            <a:pPr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Center for Leadership Excellence</a:t>
            </a:r>
            <a:br>
              <a:rPr lang="en-US" smtClean="0">
                <a:cs typeface="ＭＳ Ｐゴシック"/>
              </a:rPr>
            </a:br>
            <a:endParaRPr lang="en-US" smtClean="0">
              <a:cs typeface="ＭＳ Ｐゴシック"/>
            </a:endParaRPr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BAEF948A-5032-4292-A23B-D5BFB44C7C0F}" type="slidenum">
              <a:rPr lang="en-US" sz="1000">
                <a:solidFill>
                  <a:srgbClr val="898989"/>
                </a:solidFill>
              </a:rPr>
              <a:pPr eaLnBrk="0" hangingPunct="0"/>
              <a:t>30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2:</a:t>
            </a:r>
          </a:p>
          <a:p>
            <a:pPr marL="533400" indent="-533400"/>
            <a:r>
              <a:rPr lang="en-US" smtClean="0">
                <a:cs typeface="ＭＳ Ｐゴシック"/>
              </a:rPr>
              <a:t>Payment Flexibility - Members, especially students and those in developing countries who do not have credit cards, need flexible payment methods regardless of location and banking methods; supporting aggregated payments in local currency; minimizing transaction costs and processing overheads.</a:t>
            </a: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01DAE0A9-741E-40AC-9DAA-C4F1ABD92555}" type="slidenum">
              <a:rPr lang="en-US" sz="1000">
                <a:solidFill>
                  <a:srgbClr val="898989"/>
                </a:solidFill>
              </a:rPr>
              <a:pPr eaLnBrk="0" hangingPunct="0"/>
              <a:t>31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2 - Status: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Pilot Program Completed. </a:t>
            </a:r>
            <a:r>
              <a:rPr lang="en-US" smtClean="0">
                <a:cs typeface="ＭＳ Ｐゴシック"/>
              </a:rPr>
              <a:t>Phase I - Rupee Project. Pilot program launched in India to allow students to pay for memberships in local currency (rupees) - Jan 2010. We are continuing with this program in India for the 2011 renewal</a:t>
            </a:r>
          </a:p>
          <a:p>
            <a:r>
              <a:rPr lang="en-US" smtClean="0">
                <a:cs typeface="ＭＳ Ｐゴシック"/>
              </a:rPr>
              <a:t>cycle. The program will be reevaluated once we go through a complete renewal cycle. </a:t>
            </a:r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68A69E9A-BA0D-4081-9B4C-954065C6F773}" type="slidenum">
              <a:rPr lang="en-US" sz="1000">
                <a:solidFill>
                  <a:srgbClr val="898989"/>
                </a:solidFill>
              </a:rPr>
              <a:pPr eaLnBrk="0" hangingPunct="0"/>
              <a:t>32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2 - Status: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Pilot Program Completed. </a:t>
            </a:r>
            <a:r>
              <a:rPr lang="en-US" smtClean="0">
                <a:cs typeface="ＭＳ Ｐゴシック"/>
              </a:rPr>
              <a:t>The requirement for payment flexibility in other countries will be addressed as part of our globalization efforts when concentrating on membership in a particular country.</a:t>
            </a:r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B6B6D12E-C123-4E31-B406-C143D9D877E8}" type="slidenum">
              <a:rPr lang="en-US" sz="1000">
                <a:solidFill>
                  <a:srgbClr val="898989"/>
                </a:solidFill>
              </a:rPr>
              <a:pPr eaLnBrk="0" hangingPunct="0"/>
              <a:t>33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2 – Associated Proyect:</a:t>
            </a:r>
          </a:p>
          <a:p>
            <a:pPr>
              <a:buFont typeface="Wingdings" pitchFamily="2" charset="2"/>
              <a:buNone/>
            </a:pPr>
            <a:endParaRPr lang="en-US" b="1" smtClean="0">
              <a:cs typeface="ＭＳ Ｐゴシック"/>
            </a:endParaRPr>
          </a:p>
          <a:p>
            <a:pPr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Payment Flexibility</a:t>
            </a:r>
            <a:br>
              <a:rPr lang="en-US" smtClean="0">
                <a:cs typeface="ＭＳ Ｐゴシック"/>
              </a:rPr>
            </a:br>
            <a:endParaRPr lang="en-US" smtClean="0">
              <a:cs typeface="ＭＳ Ｐゴシック"/>
            </a:endParaRPr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27AF7BFC-2405-427C-966E-F9F5477CA773}" type="slidenum">
              <a:rPr lang="en-US" sz="1000">
                <a:solidFill>
                  <a:srgbClr val="898989"/>
                </a:solidFill>
              </a:rPr>
              <a:pPr eaLnBrk="0" hangingPunct="0"/>
              <a:t>34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1:</a:t>
            </a:r>
          </a:p>
          <a:p>
            <a:pPr marL="533400" indent="-533400"/>
            <a:r>
              <a:rPr lang="en-US" smtClean="0">
                <a:cs typeface="ＭＳ Ｐゴシック"/>
              </a:rPr>
              <a:t>Every member to have an annual entitlement to a limited number of free IEEE Xplore downloads.</a:t>
            </a:r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61C946A9-7BA2-44C4-B6E3-4AE3CE6138F2}" type="slidenum">
              <a:rPr lang="en-US" sz="1000">
                <a:solidFill>
                  <a:srgbClr val="898989"/>
                </a:solidFill>
              </a:rPr>
              <a:pPr eaLnBrk="0" hangingPunct="0"/>
              <a:t>35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1 - Status: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Deemed Not Feasible.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	The expected outcome will be that we will not be able to act upon the Sections Congress recommendation due to the projected negative impacts on IEEE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	Societies.</a:t>
            </a:r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C88F14A3-3E9A-4BDD-80F9-58D1902589D0}" type="slidenum">
              <a:rPr lang="en-US" sz="1000">
                <a:solidFill>
                  <a:srgbClr val="898989"/>
                </a:solidFill>
              </a:rPr>
              <a:pPr eaLnBrk="0" hangingPunct="0"/>
              <a:t>36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SC2008 Examples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ＭＳ Ｐゴシック"/>
              </a:rPr>
              <a:t>Recommendation 1 – Associated Proyect: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ＭＳ Ｐゴシック"/>
              </a:rPr>
              <a:t>	Member Downloads with IEEE Membership</a:t>
            </a:r>
            <a:br>
              <a:rPr lang="en-US" smtClean="0">
                <a:cs typeface="ＭＳ Ｐゴシック"/>
              </a:rPr>
            </a:br>
            <a:endParaRPr lang="en-US" smtClean="0">
              <a:cs typeface="ＭＳ Ｐゴシック"/>
            </a:endParaRPr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424D43CD-A581-4084-9F14-C4698A585297}" type="slidenum">
              <a:rPr lang="en-US" sz="1000">
                <a:solidFill>
                  <a:srgbClr val="898989"/>
                </a:solidFill>
              </a:rPr>
              <a:pPr eaLnBrk="0" hangingPunct="0"/>
              <a:t>37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SC 2011 - Focus Areas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486400"/>
          </a:xfrm>
        </p:spPr>
        <p:txBody>
          <a:bodyPr/>
          <a:lstStyle/>
          <a:p>
            <a:r>
              <a:rPr lang="en-US" sz="2200" smtClean="0">
                <a:cs typeface="ＭＳ Ｐゴシック"/>
              </a:rPr>
              <a:t>Training</a:t>
            </a:r>
          </a:p>
          <a:p>
            <a:pPr lvl="1"/>
            <a:r>
              <a:rPr lang="en-US" sz="1800" smtClean="0"/>
              <a:t>Emphasize the member – Member Development &amp; resources</a:t>
            </a:r>
          </a:p>
          <a:p>
            <a:pPr lvl="1"/>
            <a:r>
              <a:rPr lang="en-US" sz="1800" smtClean="0"/>
              <a:t>Communicate the value of membership/member engagement</a:t>
            </a:r>
          </a:p>
          <a:p>
            <a:r>
              <a:rPr lang="en-US" sz="2200" smtClean="0">
                <a:cs typeface="ＭＳ Ｐゴシック"/>
              </a:rPr>
              <a:t>Feedback/Continuous Engagement</a:t>
            </a:r>
          </a:p>
          <a:p>
            <a:pPr lvl="1"/>
            <a:r>
              <a:rPr lang="en-US" sz="1800" smtClean="0"/>
              <a:t>Refined efficient recommendation process to create member-focused recommendations</a:t>
            </a:r>
          </a:p>
          <a:p>
            <a:r>
              <a:rPr lang="en-US" sz="2200" smtClean="0">
                <a:cs typeface="ＭＳ Ｐゴシック"/>
              </a:rPr>
              <a:t>Networking</a:t>
            </a:r>
          </a:p>
          <a:p>
            <a:pPr lvl="1"/>
            <a:r>
              <a:rPr lang="en-US" sz="1800" smtClean="0"/>
              <a:t>Opportunities for section leaders from around the world to connect with all aspects of the IEEE to improve services for their members</a:t>
            </a:r>
          </a:p>
          <a:p>
            <a:pPr lvl="1"/>
            <a:r>
              <a:rPr lang="en-US" sz="1800" smtClean="0"/>
              <a:t>Poster sessions including local activities and membership opportunities</a:t>
            </a:r>
          </a:p>
          <a:p>
            <a:pPr lvl="1"/>
            <a:r>
              <a:rPr lang="en-US" sz="1800" smtClean="0"/>
              <a:t>Connections with IEEE societies, councils and affinity groups such as at the Sunday CHM event</a:t>
            </a:r>
          </a:p>
          <a:p>
            <a:pPr lvl="1"/>
            <a:r>
              <a:rPr lang="en-US" sz="1800" smtClean="0"/>
              <a:t>Exhibits on IEEE Services/Products available</a:t>
            </a:r>
          </a:p>
          <a:p>
            <a:endParaRPr lang="en-US" smtClean="0">
              <a:cs typeface="ＭＳ Ｐゴシック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D2AB63-6376-461D-B12B-B625EE56EC1E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ＭＳ Ｐゴシック"/>
              </a:rPr>
              <a:t>SC2011 Schedule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5029200"/>
          </a:xfrm>
        </p:spPr>
        <p:txBody>
          <a:bodyPr/>
          <a:lstStyle/>
          <a:p>
            <a:pPr eaLnBrk="1" hangingPunct="1"/>
            <a:r>
              <a:rPr lang="en-US" sz="1600" b="1" smtClean="0">
                <a:cs typeface="ＭＳ Ｐゴシック"/>
              </a:rPr>
              <a:t>Friday, 19 August</a:t>
            </a:r>
          </a:p>
          <a:p>
            <a:pPr lvl="1" eaLnBrk="1" hangingPunct="1"/>
            <a:r>
              <a:rPr lang="en-US" sz="1600" smtClean="0"/>
              <a:t>5:30pm - Opening Ceremony, MGA Awards Presentation</a:t>
            </a:r>
          </a:p>
          <a:p>
            <a:pPr lvl="1" eaLnBrk="1" hangingPunct="1"/>
            <a:r>
              <a:rPr lang="en-US" sz="1600" smtClean="0"/>
              <a:t>Dinner &amp; entertainment for all attendees</a:t>
            </a:r>
          </a:p>
          <a:p>
            <a:pPr eaLnBrk="1" hangingPunct="1"/>
            <a:r>
              <a:rPr lang="en-US" sz="1600" b="1" smtClean="0">
                <a:cs typeface="ＭＳ Ｐゴシック"/>
              </a:rPr>
              <a:t>Saturday, 20 August</a:t>
            </a:r>
          </a:p>
          <a:p>
            <a:pPr lvl="1" eaLnBrk="1" hangingPunct="1"/>
            <a:r>
              <a:rPr lang="en-US" sz="1600" smtClean="0"/>
              <a:t>8am – 12:00n - Core Track (AM) </a:t>
            </a:r>
          </a:p>
          <a:p>
            <a:pPr lvl="1" eaLnBrk="1" hangingPunct="1"/>
            <a:r>
              <a:rPr lang="en-US" sz="1600" smtClean="0"/>
              <a:t>1:00pm &amp; 2:45pm - Breakout Sessions (PM)</a:t>
            </a:r>
          </a:p>
          <a:p>
            <a:pPr lvl="1" eaLnBrk="1" hangingPunct="1"/>
            <a:r>
              <a:rPr lang="en-US" sz="1600" smtClean="0"/>
              <a:t>Extra time to visit exhibits/learning labs</a:t>
            </a:r>
          </a:p>
          <a:p>
            <a:pPr lvl="1" eaLnBrk="1" hangingPunct="1"/>
            <a:r>
              <a:rPr lang="en-US" sz="1600" smtClean="0"/>
              <a:t>IEEE Honors Ceremony (all attendees)</a:t>
            </a:r>
          </a:p>
          <a:p>
            <a:pPr eaLnBrk="1" hangingPunct="1"/>
            <a:r>
              <a:rPr lang="en-US" sz="1600" b="1" smtClean="0">
                <a:cs typeface="ＭＳ Ｐゴシック"/>
              </a:rPr>
              <a:t>Sunday, 21 August</a:t>
            </a:r>
          </a:p>
          <a:p>
            <a:pPr lvl="1" eaLnBrk="1" hangingPunct="1"/>
            <a:r>
              <a:rPr lang="en-US" sz="1600" smtClean="0"/>
              <a:t>8am, 10:45am &amp; 1:30pm - Breakout Sessions </a:t>
            </a:r>
          </a:p>
          <a:p>
            <a:pPr lvl="1" eaLnBrk="1" hangingPunct="1"/>
            <a:r>
              <a:rPr lang="en-US" sz="1600" smtClean="0"/>
              <a:t>9:30am – 10:15am - Plenary Session – VP-MGA</a:t>
            </a:r>
          </a:p>
          <a:p>
            <a:pPr lvl="1" eaLnBrk="1" hangingPunct="1"/>
            <a:r>
              <a:rPr lang="en-US" sz="1600" smtClean="0"/>
              <a:t>3:15pm – Discussion of recommendations</a:t>
            </a:r>
          </a:p>
          <a:p>
            <a:pPr lvl="1" eaLnBrk="1" hangingPunct="1"/>
            <a:r>
              <a:rPr lang="en-US" sz="1600" smtClean="0"/>
              <a:t>Evening – Computer History Museum Event (Optional)</a:t>
            </a:r>
          </a:p>
          <a:p>
            <a:pPr eaLnBrk="1" hangingPunct="1"/>
            <a:r>
              <a:rPr lang="en-US" sz="1600" b="1" smtClean="0">
                <a:cs typeface="ＭＳ Ｐゴシック"/>
              </a:rPr>
              <a:t>Monday, 22 August</a:t>
            </a:r>
          </a:p>
          <a:p>
            <a:pPr lvl="1" eaLnBrk="1" hangingPunct="1"/>
            <a:r>
              <a:rPr lang="en-US" sz="1600" smtClean="0"/>
              <a:t>Closing Ceremony</a:t>
            </a:r>
          </a:p>
          <a:p>
            <a:pPr lvl="1" eaLnBrk="1" hangingPunct="1"/>
            <a:r>
              <a:rPr lang="en-US" sz="1600" smtClean="0"/>
              <a:t>IEEE President-elect candidate discussion</a:t>
            </a:r>
          </a:p>
          <a:p>
            <a:pPr lvl="1" eaLnBrk="1" hangingPunct="1"/>
            <a:r>
              <a:rPr lang="en-US" sz="1600" smtClean="0"/>
              <a:t>Voting/Results of Recommendations</a:t>
            </a:r>
          </a:p>
          <a:p>
            <a:pPr eaLnBrk="1" hangingPunct="1"/>
            <a:endParaRPr lang="en-US" sz="2000" smtClean="0">
              <a:cs typeface="ＭＳ Ｐゴシック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fld id="{FEEE1EE0-C638-4126-9F23-09648980E954}" type="slidenum">
              <a:rPr lang="en-US" sz="1000">
                <a:solidFill>
                  <a:srgbClr val="898989"/>
                </a:solidFill>
              </a:rPr>
              <a:pPr eaLnBrk="0" hangingPunct="0"/>
              <a:t>5</a:t>
            </a:fld>
            <a:endParaRPr lang="en-US" sz="1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Breakout Sessions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876800"/>
          </a:xfrm>
        </p:spPr>
        <p:txBody>
          <a:bodyPr/>
          <a:lstStyle/>
          <a:p>
            <a:r>
              <a:rPr lang="en-US" sz="1800" b="1" smtClean="0">
                <a:cs typeface="ＭＳ Ｐゴシック"/>
              </a:rPr>
              <a:t>Tracks</a:t>
            </a:r>
          </a:p>
          <a:p>
            <a:pPr lvl="1"/>
            <a:r>
              <a:rPr lang="en-US" sz="1800" smtClean="0"/>
              <a:t>Empower the Member  (Track Chair -  Dee Fultz) </a:t>
            </a:r>
          </a:p>
          <a:p>
            <a:pPr lvl="1"/>
            <a:r>
              <a:rPr lang="en-US" sz="2800" b="1" smtClean="0"/>
              <a:t>Enhance Geographic Unit Vitality (Track Chair – Enrique Alvarez)</a:t>
            </a:r>
          </a:p>
          <a:p>
            <a:pPr lvl="1"/>
            <a:r>
              <a:rPr lang="en-US" sz="1800" smtClean="0"/>
              <a:t>Serve the World (Track Chair – Bill Gruver)</a:t>
            </a:r>
          </a:p>
          <a:p>
            <a:endParaRPr lang="en-US" sz="1800" smtClean="0">
              <a:cs typeface="ＭＳ Ｐゴシック"/>
            </a:endParaRPr>
          </a:p>
          <a:p>
            <a:pPr lvl="1"/>
            <a:r>
              <a:rPr lang="en-US" sz="1800" smtClean="0"/>
              <a:t>Currently 31 topics have been accepted</a:t>
            </a:r>
          </a:p>
          <a:p>
            <a:pPr lvl="1">
              <a:buFontTx/>
              <a:buNone/>
            </a:pPr>
            <a:r>
              <a:rPr lang="en-US" sz="1800" smtClean="0"/>
              <a:t>	Maximum 50 individual breakout sessions</a:t>
            </a:r>
          </a:p>
          <a:p>
            <a:pPr lvl="3"/>
            <a:r>
              <a:rPr lang="en-US" sz="1400" smtClean="0"/>
              <a:t>18 Sessions will be offered twice</a:t>
            </a:r>
          </a:p>
          <a:p>
            <a:pPr lvl="3"/>
            <a:r>
              <a:rPr lang="en-US" sz="1400" smtClean="0"/>
              <a:t>2 Sessions will be broadcasted via ieee.tv</a:t>
            </a:r>
          </a:p>
          <a:p>
            <a:pPr lvl="2"/>
            <a:r>
              <a:rPr lang="en-US" sz="1600" smtClean="0"/>
              <a:t>All presentations will be reviewed to ensure that content is clear and consistent with proposed abstract &amp; focused on improving section vitality/partnership with TA</a:t>
            </a:r>
          </a:p>
          <a:p>
            <a:pPr lvl="2"/>
            <a:r>
              <a:rPr lang="en-US" sz="1600" smtClean="0"/>
              <a:t>All presentations will be incorporated into the IEEE Center for Leadership Excellence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DD615D-327C-4E41-9159-81ED6785149A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Breakout Sessions – Serve the World Track</a:t>
            </a:r>
            <a:r>
              <a:rPr lang="en-US" sz="2800" smtClean="0">
                <a:cs typeface="ＭＳ Ｐゴシック"/>
              </a:rPr>
              <a:t/>
            </a:r>
            <a:br>
              <a:rPr lang="en-US" sz="2800" smtClean="0">
                <a:cs typeface="ＭＳ Ｐゴシック"/>
              </a:rPr>
            </a:br>
            <a:endParaRPr lang="en-US" sz="2800" smtClean="0"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78825-50C4-4F63-827D-2965484B05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086600" cy="4038600"/>
        </p:xfrm>
        <a:graphic>
          <a:graphicData uri="http://schemas.openxmlformats.org/drawingml/2006/table">
            <a:tbl>
              <a:tblPr/>
              <a:tblGrid>
                <a:gridCol w="4830170"/>
                <a:gridCol w="1357384"/>
                <a:gridCol w="899046"/>
              </a:tblGrid>
              <a:tr h="2642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Sponsor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 times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Conducting Conference/Workshops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Development and Promotion of Section-driven Humanitarian Technology Projects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TAB/MGA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Doing Professional Activities in Your Sections Anywhere in the World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Meeting the Technical Needs of Members through Chapter and Societies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TAB/ 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Networking Skills for Professional Success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How to Run a Successful Webinar: Connecting &amp; Educating More Members While Cutting Costs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Managing your Career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IEEE Distinguished Lecturer Program - how it can benefit your Section Members.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Women in Engineering - how to engage members in your programs via affinity groups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ＭＳ Ｐゴシック"/>
              </a:rPr>
              <a:t>Breakout Sessions – Enhance Geographic Unit Vitality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7239000" cy="4257675"/>
        </p:xfrm>
        <a:graphic>
          <a:graphicData uri="http://schemas.openxmlformats.org/drawingml/2006/table">
            <a:tbl>
              <a:tblPr/>
              <a:tblGrid>
                <a:gridCol w="4934045"/>
                <a:gridCol w="1386575"/>
                <a:gridCol w="918380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Sponsor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 times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Improving IEEE's engagement with Industry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Engaging New Members: The First Year Member Experience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Financial Management for Section and Chapters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Increasing Visibility of Local IEEE activities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Resources and Tools for Member Development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Resources and Tools in Support of Sections, Chapters, Affinity Groups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Section Vitality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Standards-Related Opportunities to Support Membership Growth and Industry Participation: Why Standards needs MGA?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Generating Income and Improving Communications Within Your Local Section -- for Medium to Large Sections</a:t>
                      </a:r>
                      <a:b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</a:br>
                      <a:endParaRPr lang="en-US" sz="1400" b="0" i="0" u="none" strike="noStrike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SCV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IEEE Worldwide Legal Review and Section Partnership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MGA &amp; TA Conference Best Practices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TAB/MGA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The best way and the best place to publish your best work.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CC"/>
                          </a:solidFill>
                          <a:latin typeface="Calibri"/>
                        </a:rPr>
                        <a:t>PSPB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CC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37066B-1C50-4F80-9324-22DDC85FC38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ＭＳ Ｐゴシック"/>
              </a:rPr>
              <a:t>Breakout Sessions – Empower the Member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828800"/>
          <a:ext cx="7239000" cy="3749675"/>
        </p:xfrm>
        <a:graphic>
          <a:graphicData uri="http://schemas.openxmlformats.org/drawingml/2006/table">
            <a:tbl>
              <a:tblPr/>
              <a:tblGrid>
                <a:gridCol w="4934044"/>
                <a:gridCol w="1386575"/>
                <a:gridCol w="918381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Sponsor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 times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Create a Successful Teacher-In-Service Program in Your Section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EAB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Driving member satisfaction across the member life cycle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Engaging Students and Student Activities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How the IEEE Foundation Helps Sections Achieve Goals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Found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Leveraging Graduates of the Last Decade (GOLD) Affinity Groups to Engage Students, Members and the Public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An Introduction to IEEE-HKN and How to Establish an IEEE-HKN   Chapter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EAB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IEEE eLearning Library (formerly Expert Now): Tools for Promoting Engineering Education Worldwide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EAB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Life Members - how to engage members in your programs via affinity groups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LMC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Member Career Transitions and Elevations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Preserving Section History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History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Cmte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Revving Your Sections Engine – Turning Off Autopilot!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Atlanta Section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DB4E3E-CC3C-4726-93AC-A8A05F65EF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_CorporateWide_PPT_Template-2008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09-MGA-0288 SC2011-PPT Final</Template>
  <TotalTime>11674</TotalTime>
  <Words>1927</Words>
  <Application>Microsoft Office PowerPoint</Application>
  <PresentationFormat>Presentación en pantalla (4:3)</PresentationFormat>
  <Paragraphs>532</Paragraphs>
  <Slides>37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12</vt:i4>
      </vt:variant>
      <vt:variant>
        <vt:lpstr>Títulos de diapositiva</vt:lpstr>
      </vt:variant>
      <vt:variant>
        <vt:i4>37</vt:i4>
      </vt:variant>
    </vt:vector>
  </HeadingPairs>
  <TitlesOfParts>
    <vt:vector size="56" baseType="lpstr">
      <vt:lpstr>Arial</vt:lpstr>
      <vt:lpstr>ＭＳ Ｐゴシック</vt:lpstr>
      <vt:lpstr>Verdana</vt:lpstr>
      <vt:lpstr>Wingdings</vt:lpstr>
      <vt:lpstr>Times New Roman</vt:lpstr>
      <vt:lpstr>Calibri</vt:lpstr>
      <vt:lpstr>Monotype Sorts</vt:lpstr>
      <vt:lpstr>IEEE_CorporateWide_PPT_Template-2008</vt:lpstr>
      <vt:lpstr>IEEE_CorporateWide_PPT_Template-2008</vt:lpstr>
      <vt:lpstr>IEEE_CorporateWide_PPT_Template-2008</vt:lpstr>
      <vt:lpstr>IEEE_CorporateWide_PPT_Template-2008</vt:lpstr>
      <vt:lpstr>IEEE_CorporateWide_PPT_Template-2008</vt:lpstr>
      <vt:lpstr>IEEE_CorporateWide_PPT_Template-2008</vt:lpstr>
      <vt:lpstr>IEEE_CorporateWide_PPT_Template-2008</vt:lpstr>
      <vt:lpstr>IEEE_CorporateWide_PPT_Template-2008</vt:lpstr>
      <vt:lpstr>IEEE_CorporateWide_PPT_Template-2008</vt:lpstr>
      <vt:lpstr>IEEE_CorporateWide_PPT_Template-2008</vt:lpstr>
      <vt:lpstr>IEEE_CorporateWide_PPT_Template-2008</vt:lpstr>
      <vt:lpstr>IEEE_CorporateWide_PPT_Template-2008</vt:lpstr>
      <vt:lpstr>Diapositiva 1</vt:lpstr>
      <vt:lpstr>Sections Congress Committee</vt:lpstr>
      <vt:lpstr>Key Milestones for SC2011 </vt:lpstr>
      <vt:lpstr>SC 2011 - Focus Areas</vt:lpstr>
      <vt:lpstr>SC2011 Schedule</vt:lpstr>
      <vt:lpstr>Breakout Sessions</vt:lpstr>
      <vt:lpstr>Breakout Sessions – Serve the World Track </vt:lpstr>
      <vt:lpstr>Breakout Sessions – Enhance Geographic Unit Vitality</vt:lpstr>
      <vt:lpstr>Breakout Sessions – Empower the Member</vt:lpstr>
      <vt:lpstr>Monday Closing Ceremony</vt:lpstr>
      <vt:lpstr>Sections Congress 2011 Recommendation Process</vt:lpstr>
      <vt:lpstr>Sections Congress – Monday Morning</vt:lpstr>
      <vt:lpstr>Poster Sessions</vt:lpstr>
      <vt:lpstr>Potential R9 Posters</vt:lpstr>
      <vt:lpstr>SC 2011 Logistics</vt:lpstr>
      <vt:lpstr>Hotel Logistics</vt:lpstr>
      <vt:lpstr>Diapositiva 17</vt:lpstr>
      <vt:lpstr>Registration</vt:lpstr>
      <vt:lpstr>Expected Expenses - Attendees</vt:lpstr>
      <vt:lpstr>Primary Delegate Criteria</vt:lpstr>
      <vt:lpstr>Diapositiva 21</vt:lpstr>
      <vt:lpstr>Additional Meetings with SC2011</vt:lpstr>
      <vt:lpstr>Generation of Recommendations</vt:lpstr>
      <vt:lpstr>Generation of Recommendations</vt:lpstr>
      <vt:lpstr>SC2008 Examples</vt:lpstr>
      <vt:lpstr>SC2008 Examples</vt:lpstr>
      <vt:lpstr>SC2008 Examples</vt:lpstr>
      <vt:lpstr>SC2008 Examples</vt:lpstr>
      <vt:lpstr>SC2008 Examples</vt:lpstr>
      <vt:lpstr>SC2008 Examples</vt:lpstr>
      <vt:lpstr>SC2008 Examples</vt:lpstr>
      <vt:lpstr>SC2008 Examples</vt:lpstr>
      <vt:lpstr>SC2008 Examples</vt:lpstr>
      <vt:lpstr>SC2008 Examples</vt:lpstr>
      <vt:lpstr>SC2008 Examples</vt:lpstr>
      <vt:lpstr>SC2008 Examples</vt:lpstr>
      <vt:lpstr>SC2008 Examples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IEEE</dc:creator>
  <cp:lastModifiedBy>nlerende</cp:lastModifiedBy>
  <cp:revision>547</cp:revision>
  <dcterms:created xsi:type="dcterms:W3CDTF">2001-05-17T13:58:32Z</dcterms:created>
  <dcterms:modified xsi:type="dcterms:W3CDTF">2011-04-08T13:55:52Z</dcterms:modified>
</cp:coreProperties>
</file>